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handoutMasterIdLst>
    <p:handoutMasterId r:id="rId18"/>
  </p:handoutMasterIdLst>
  <p:sldIdLst>
    <p:sldId id="448" r:id="rId2"/>
    <p:sldId id="477" r:id="rId3"/>
    <p:sldId id="478" r:id="rId4"/>
    <p:sldId id="470" r:id="rId5"/>
    <p:sldId id="471" r:id="rId6"/>
    <p:sldId id="472" r:id="rId7"/>
    <p:sldId id="462" r:id="rId8"/>
    <p:sldId id="467" r:id="rId9"/>
    <p:sldId id="473" r:id="rId10"/>
    <p:sldId id="468" r:id="rId11"/>
    <p:sldId id="479" r:id="rId12"/>
    <p:sldId id="469" r:id="rId13"/>
    <p:sldId id="476" r:id="rId14"/>
    <p:sldId id="474" r:id="rId15"/>
    <p:sldId id="475" r:id="rId16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8">
          <p15:clr>
            <a:srgbClr val="A4A3A4"/>
          </p15:clr>
        </p15:guide>
        <p15:guide id="2" orient="horz" pos="1706">
          <p15:clr>
            <a:srgbClr val="A4A3A4"/>
          </p15:clr>
        </p15:guide>
        <p15:guide id="3" orient="horz" pos="2840">
          <p15:clr>
            <a:srgbClr val="A4A3A4"/>
          </p15:clr>
        </p15:guide>
        <p15:guide id="4" orient="horz" pos="3884">
          <p15:clr>
            <a:srgbClr val="A4A3A4"/>
          </p15:clr>
        </p15:guide>
        <p15:guide id="5" pos="208">
          <p15:clr>
            <a:srgbClr val="A4A3A4"/>
          </p15:clr>
        </p15:guide>
        <p15:guide id="6" pos="2018">
          <p15:clr>
            <a:srgbClr val="A4A3A4"/>
          </p15:clr>
        </p15:guide>
        <p15:guide id="7" pos="5556">
          <p15:clr>
            <a:srgbClr val="A4A3A4"/>
          </p15:clr>
        </p15:guide>
        <p15:guide id="8" pos="37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BF2"/>
    <a:srgbClr val="F2EFF2"/>
    <a:srgbClr val="E9D1DD"/>
    <a:srgbClr val="E5F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260" autoAdjust="0"/>
  </p:normalViewPr>
  <p:slideViewPr>
    <p:cSldViewPr>
      <p:cViewPr varScale="1">
        <p:scale>
          <a:sx n="37" d="100"/>
          <a:sy n="37" d="100"/>
        </p:scale>
        <p:origin x="1242" y="18"/>
      </p:cViewPr>
      <p:guideLst>
        <p:guide orient="horz" pos="578"/>
        <p:guide orient="horz" pos="1706"/>
        <p:guide orient="horz" pos="2840"/>
        <p:guide orient="horz" pos="3884"/>
        <p:guide pos="208"/>
        <p:guide pos="2018"/>
        <p:guide pos="5556"/>
        <p:guide pos="374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330" y="-9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A8486-5622-46BB-9FFA-79D0BF0E87DA}" type="datetimeFigureOut">
              <a:rPr lang="en-GB" smtClean="0"/>
              <a:t>05/08/2016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8" y="9428242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B4912-2575-410A-AD82-D14FA0F4A7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643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098" y="0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06" y="4715710"/>
            <a:ext cx="5438464" cy="446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242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098" y="9428242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A9BA289-D44E-9144-8141-9A67004DE5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765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BA289-D44E-9144-8141-9A67004DE55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52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BA289-D44E-9144-8141-9A67004DE55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6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BA289-D44E-9144-8141-9A67004DE55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58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BA289-D44E-9144-8141-9A67004DE55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5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BA289-D44E-9144-8141-9A67004DE55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703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BA289-D44E-9144-8141-9A67004DE55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12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GB" baseline="0" dirty="0" smtClean="0"/>
          </a:p>
          <a:p>
            <a:pPr marL="171450" indent="-1714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BA289-D44E-9144-8141-9A67004DE55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29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BA289-D44E-9144-8141-9A67004DE55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52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484313"/>
            <a:ext cx="8496300" cy="13684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068638"/>
            <a:ext cx="8496300" cy="30972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23850" y="6245225"/>
            <a:ext cx="84963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7800" y="188640"/>
            <a:ext cx="87884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76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65867B-FC58-C847-B1D2-80927171E2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0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5F6B31-6BF5-304B-8CAA-AD4B22CA694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78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200" y="2708275"/>
            <a:ext cx="4168775" cy="3457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68775" cy="3457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A99FD-95B0-2042-95D6-A63312CA83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215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19469E-97D6-1645-A8F5-80C8306E75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17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F47C0-0096-2444-AA18-BD3BA9E53A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51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09F25B-9C59-D647-BE55-CBC7C94FE8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650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0EE21-5625-C34D-ADE5-C03FCAE1E1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11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6AB61C-814A-5149-8781-09BD7AC1CB8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0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9A16DA-6B19-194F-916E-DA7E148911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7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7663" y="908050"/>
            <a:ext cx="2122487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200" y="908050"/>
            <a:ext cx="6215063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B6B383-229E-0A4F-BFD1-700BDB2DD2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7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908050"/>
            <a:ext cx="8489950" cy="12969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30200" y="2708275"/>
            <a:ext cx="8489950" cy="3457575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GB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D88200-F58E-2944-8551-2E8C46F190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93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908050"/>
            <a:ext cx="8489950" cy="12969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30200" y="2708275"/>
            <a:ext cx="8489950" cy="3457575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60AFEB-BE8C-A74E-8189-2D4101A34F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16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0200" y="908050"/>
            <a:ext cx="848995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0200" y="2708275"/>
            <a:ext cx="848995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337300"/>
            <a:ext cx="10080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7D44BBB-FE01-6245-8D83-718DB141594C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7800" y="188640"/>
            <a:ext cx="8788400" cy="6477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  <p:sldLayoutId id="2147484410" r:id="rId2"/>
    <p:sldLayoutId id="2147484411" r:id="rId3"/>
    <p:sldLayoutId id="2147484412" r:id="rId4"/>
    <p:sldLayoutId id="2147484413" r:id="rId5"/>
    <p:sldLayoutId id="2147484414" r:id="rId6"/>
    <p:sldLayoutId id="2147484415" r:id="rId7"/>
    <p:sldLayoutId id="2147484416" r:id="rId8"/>
    <p:sldLayoutId id="2147484417" r:id="rId9"/>
    <p:sldLayoutId id="2147484418" r:id="rId10"/>
    <p:sldLayoutId id="2147484419" r:id="rId11"/>
    <p:sldLayoutId id="2147484420" r:id="rId12"/>
    <p:sldLayoutId id="2147484421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stituteofhealthequity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tituteofhealthequity.org/Content/FileManager/pdf/london-full-rep-medium-res.pdf" TargetMode="External"/><Relationship Id="rId2" Type="http://schemas.openxmlformats.org/officeDocument/2006/relationships/hyperlink" Target="http://www.instituteofhealthequity.org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556792"/>
            <a:ext cx="8136904" cy="1728191"/>
          </a:xfrm>
        </p:spPr>
        <p:txBody>
          <a:bodyPr/>
          <a:lstStyle/>
          <a:p>
            <a:pPr algn="ctr"/>
            <a:r>
              <a:rPr lang="en-GB" sz="3200" dirty="0" smtClean="0"/>
              <a:t>The impact of the economic downturn and policy changes on health inequalities in London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850" y="4077072"/>
            <a:ext cx="8496300" cy="2304256"/>
          </a:xfrm>
        </p:spPr>
        <p:txBody>
          <a:bodyPr/>
          <a:lstStyle/>
          <a:p>
            <a:r>
              <a:rPr lang="en-GB" dirty="0" smtClean="0"/>
              <a:t>UCL Institute of Health Equity</a:t>
            </a:r>
          </a:p>
          <a:p>
            <a:r>
              <a:rPr lang="en-GB" dirty="0" smtClean="0">
                <a:hlinkClick r:id="rId2"/>
              </a:rPr>
              <a:t>www.instituteofhealthequity.org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173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496300" cy="568863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GB" sz="3000" dirty="0" smtClean="0">
                <a:latin typeface="Arial" charset="0"/>
              </a:rPr>
              <a:t>Commissioned by the London Health Inequalities Network.</a:t>
            </a:r>
          </a:p>
          <a:p>
            <a:pPr marL="457200" indent="-457200">
              <a:buFont typeface="Arial" pitchFamily="34" charset="0"/>
              <a:buChar char="•"/>
            </a:pPr>
            <a:endParaRPr lang="en-GB" sz="2200" i="1" dirty="0" smtClean="0">
              <a:latin typeface="Arial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GB" sz="2200" i="1" dirty="0" smtClean="0">
                <a:latin typeface="Arial" charset="0"/>
              </a:rPr>
              <a:t>“To assist local authorities in London to identify and mitigate </a:t>
            </a:r>
            <a:r>
              <a:rPr lang="en-GB" sz="2200" i="1" dirty="0" smtClean="0"/>
              <a:t>negative impacts of </a:t>
            </a:r>
            <a:r>
              <a:rPr lang="en-GB" sz="2200" i="1" dirty="0"/>
              <a:t>the economic downturn and </a:t>
            </a:r>
            <a:r>
              <a:rPr lang="en-GB" sz="2200" i="1" dirty="0" smtClean="0"/>
              <a:t>welfare reforms </a:t>
            </a:r>
            <a:r>
              <a:rPr lang="en-GB" sz="2200" i="1" dirty="0"/>
              <a:t>on health inequalities and the social </a:t>
            </a:r>
            <a:r>
              <a:rPr lang="en-GB" sz="2200" i="1" dirty="0" smtClean="0"/>
              <a:t>determinants of health to 2016, </a:t>
            </a:r>
            <a:r>
              <a:rPr lang="en-GB" sz="2200" i="1" dirty="0"/>
              <a:t>particularly employment, </a:t>
            </a:r>
            <a:r>
              <a:rPr lang="en-GB" sz="2200" i="1" dirty="0" smtClean="0"/>
              <a:t>income and </a:t>
            </a:r>
            <a:r>
              <a:rPr lang="en-GB" sz="2200" i="1" dirty="0"/>
              <a:t>housing impacts, by providing the </a:t>
            </a:r>
            <a:r>
              <a:rPr lang="en-GB" sz="2200" i="1" dirty="0" smtClean="0"/>
              <a:t>following: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GB" sz="1900" i="1" dirty="0" smtClean="0"/>
              <a:t>Literature review on </a:t>
            </a:r>
            <a:r>
              <a:rPr lang="en-GB" sz="1900" i="1" dirty="0"/>
              <a:t>the </a:t>
            </a:r>
            <a:r>
              <a:rPr lang="en-GB" sz="1900" i="1" dirty="0" smtClean="0"/>
              <a:t>likely impacts.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GB" sz="1900" i="1" dirty="0" smtClean="0"/>
              <a:t>Some </a:t>
            </a:r>
            <a:r>
              <a:rPr lang="en-GB" sz="1900" i="1" dirty="0"/>
              <a:t>recommendations regarding what </a:t>
            </a:r>
            <a:r>
              <a:rPr lang="en-GB" sz="1900" i="1" dirty="0" smtClean="0"/>
              <a:t>local authorities could </a:t>
            </a:r>
            <a:r>
              <a:rPr lang="en-GB" sz="1900" i="1" dirty="0"/>
              <a:t>do to </a:t>
            </a:r>
            <a:r>
              <a:rPr lang="en-GB" sz="1900" i="1" dirty="0" smtClean="0"/>
              <a:t>minimise any </a:t>
            </a:r>
            <a:r>
              <a:rPr lang="en-GB" sz="1900" i="1" dirty="0"/>
              <a:t>negative </a:t>
            </a:r>
            <a:r>
              <a:rPr lang="en-GB" sz="1900" i="1" dirty="0" smtClean="0"/>
              <a:t>effects.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GB" sz="1900" i="1" dirty="0" smtClean="0">
                <a:latin typeface="Arial" charset="0"/>
              </a:rPr>
              <a:t>A set of indicators that local authorities should use to monitor the impact of the changes – in development.”</a:t>
            </a:r>
            <a:endParaRPr lang="en-GB" sz="1900" i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68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496300" cy="511256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algn="ctr"/>
            <a:r>
              <a:rPr lang="en-GB" dirty="0" smtClean="0">
                <a:latin typeface="Arial" charset="0"/>
              </a:rPr>
              <a:t>London has large inequalities in mortality and health</a:t>
            </a:r>
          </a:p>
          <a:p>
            <a:pPr algn="ctr"/>
            <a:endParaRPr lang="en-GB" dirty="0">
              <a:latin typeface="Arial" charset="0"/>
            </a:endParaRPr>
          </a:p>
          <a:p>
            <a:pPr algn="ctr"/>
            <a:endParaRPr lang="en-GB" dirty="0">
              <a:latin typeface="Arial" charset="0"/>
            </a:endParaRPr>
          </a:p>
          <a:p>
            <a:pPr algn="ctr"/>
            <a:r>
              <a:rPr lang="en-GB" dirty="0" smtClean="0">
                <a:latin typeface="Arial" charset="0"/>
              </a:rPr>
              <a:t>Action to reduce health inequalities needs to focus on the social determinants of health</a:t>
            </a:r>
            <a:endParaRPr lang="en-GB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2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3711" t="20779" r="44712" b="1005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1113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/>
          <p:nvPr/>
        </p:nvPicPr>
        <p:blipFill rotWithShape="1">
          <a:blip r:embed="rId3"/>
          <a:srcRect l="3711" t="10983" r="43042" b="2133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90825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3"/>
          <a:srcRect l="45083" t="26123" r="5566" b="16586"/>
          <a:stretch/>
        </p:blipFill>
        <p:spPr bwMode="auto">
          <a:xfrm>
            <a:off x="683568" y="908720"/>
            <a:ext cx="7848872" cy="5949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19745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323850" y="1484784"/>
            <a:ext cx="8568630" cy="525658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Evidence from previous economic downturns suggests that population health will be affected: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US" dirty="0" smtClean="0"/>
              <a:t>More suicides and attempted suicides; possibly more homicides and domestic violence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US" dirty="0" smtClean="0"/>
              <a:t>Fewer road traffic fatalities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US" dirty="0" smtClean="0"/>
              <a:t>An increase in mental health problems, including depression and possibly lower levels of wellbeing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US" dirty="0" smtClean="0"/>
              <a:t>Worse infectious disease outcomes such as TB + HIV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US" dirty="0"/>
              <a:t>N</a:t>
            </a:r>
            <a:r>
              <a:rPr lang="en-US" dirty="0" smtClean="0"/>
              <a:t>egative longer-term mortality effects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US" u="sng" dirty="0" smtClean="0">
                <a:solidFill>
                  <a:schemeClr val="accent2"/>
                </a:solidFill>
              </a:rPr>
              <a:t>Health inequalities are likely to widen</a:t>
            </a:r>
            <a:endParaRPr lang="en-US" dirty="0" smtClean="0">
              <a:solidFill>
                <a:schemeClr val="accent2"/>
              </a:solidFill>
            </a:endParaRPr>
          </a:p>
          <a:p>
            <a:pPr algn="ctr"/>
            <a:endParaRPr lang="en-GB" sz="4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56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908720"/>
            <a:ext cx="8489950" cy="1296318"/>
          </a:xfrm>
        </p:spPr>
        <p:txBody>
          <a:bodyPr/>
          <a:lstStyle/>
          <a:p>
            <a:r>
              <a:rPr lang="en-GB" sz="2800" dirty="0" smtClean="0"/>
              <a:t>The report specifically looks at the impact of the recession on income, employment and housing:</a:t>
            </a:r>
            <a:endParaRPr lang="en-GB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3528" y="1988840"/>
            <a:ext cx="8640960" cy="4177011"/>
          </a:xfrm>
        </p:spPr>
        <p:txBody>
          <a:bodyPr/>
          <a:lstStyle/>
          <a:p>
            <a:r>
              <a:rPr lang="en-GB" sz="2400" dirty="0" smtClean="0"/>
              <a:t>The economic downturn is causing a rise in </a:t>
            </a:r>
            <a:r>
              <a:rPr lang="en-GB" sz="2400" u="sng" dirty="0" smtClean="0"/>
              <a:t>unemployment</a:t>
            </a:r>
            <a:r>
              <a:rPr lang="en-GB" sz="2400" dirty="0" smtClean="0"/>
              <a:t>, a fall in </a:t>
            </a:r>
            <a:r>
              <a:rPr lang="en-GB" sz="2400" u="sng" dirty="0" smtClean="0"/>
              <a:t>income</a:t>
            </a:r>
            <a:r>
              <a:rPr lang="en-GB" sz="2400" dirty="0" smtClean="0"/>
              <a:t> for many households, which in turn may cause </a:t>
            </a:r>
            <a:r>
              <a:rPr lang="en-GB" sz="2400" u="sng" dirty="0" smtClean="0"/>
              <a:t>housing</a:t>
            </a:r>
            <a:r>
              <a:rPr lang="en-GB" sz="2400" dirty="0" smtClean="0"/>
              <a:t> problems for those who experience lower incomes. </a:t>
            </a:r>
          </a:p>
          <a:p>
            <a:pPr lvl="1"/>
            <a:r>
              <a:rPr lang="en-GB" sz="2000" dirty="0" smtClean="0"/>
              <a:t>London unemployment up from 6.7% (Q2 2008) to 10.1% (Q1 2012)</a:t>
            </a:r>
          </a:p>
          <a:p>
            <a:pPr lvl="1"/>
            <a:r>
              <a:rPr lang="en-GB" sz="2000" dirty="0" smtClean="0"/>
              <a:t>There is a shortage of affordable homes in London. The number of homeless people and those living in overcrowded homes has risen.</a:t>
            </a:r>
          </a:p>
          <a:p>
            <a:r>
              <a:rPr lang="en-GB" sz="2400" dirty="0" smtClean="0"/>
              <a:t>Unemployment, low incomes and poor housing contribute to worse health. </a:t>
            </a:r>
          </a:p>
          <a:p>
            <a:r>
              <a:rPr lang="en-GB" sz="2400" dirty="0" smtClean="0"/>
              <a:t>These problems are more likely to occur among particular groups within the population and among those already on low incomes.</a:t>
            </a:r>
          </a:p>
        </p:txBody>
      </p:sp>
    </p:spTree>
    <p:extLst>
      <p:ext uri="{BB962C8B-B14F-4D97-AF65-F5344CB8AC3E}">
        <p14:creationId xmlns:p14="http://schemas.microsoft.com/office/powerpoint/2010/main" val="2564374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3"/>
          <a:srcRect l="44156" t="11577" r="4081" b="23414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89056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908050"/>
            <a:ext cx="8489950" cy="720750"/>
          </a:xfrm>
        </p:spPr>
        <p:txBody>
          <a:bodyPr/>
          <a:lstStyle/>
          <a:p>
            <a:r>
              <a:rPr lang="en-GB" dirty="0" smtClean="0"/>
              <a:t>Impact of the welfare reforms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4824535"/>
          </a:xfrm>
        </p:spPr>
        <p:txBody>
          <a:bodyPr/>
          <a:lstStyle/>
          <a:p>
            <a:r>
              <a:rPr lang="en-GB" sz="2400" dirty="0" smtClean="0"/>
              <a:t>£18 billions welfare savings</a:t>
            </a:r>
          </a:p>
          <a:p>
            <a:r>
              <a:rPr lang="en-GB" sz="2400" dirty="0" smtClean="0"/>
              <a:t>Intended to strengthen incentives to work, but there is a shortage of jobs.</a:t>
            </a:r>
          </a:p>
          <a:p>
            <a:r>
              <a:rPr lang="en-GB" sz="2400" dirty="0" smtClean="0"/>
              <a:t>Many households face reduced benefits – lower incomes, harder to cover housing costs.</a:t>
            </a:r>
          </a:p>
          <a:p>
            <a:r>
              <a:rPr lang="en-GB" sz="2400" dirty="0" smtClean="0"/>
              <a:t>Affects low-income households, in particular: </a:t>
            </a:r>
          </a:p>
          <a:p>
            <a:pPr lvl="1"/>
            <a:r>
              <a:rPr lang="en-GB" sz="1800" dirty="0" smtClean="0"/>
              <a:t>Workless </a:t>
            </a:r>
            <a:r>
              <a:rPr lang="en-GB" sz="1800" dirty="0"/>
              <a:t>households and those in &gt;16 hours/ week low-paid </a:t>
            </a:r>
            <a:r>
              <a:rPr lang="en-GB" sz="1800" dirty="0" smtClean="0"/>
              <a:t>work</a:t>
            </a:r>
          </a:p>
          <a:p>
            <a:pPr lvl="1"/>
            <a:r>
              <a:rPr lang="en-GB" sz="1800" dirty="0" smtClean="0"/>
              <a:t>Households </a:t>
            </a:r>
            <a:r>
              <a:rPr lang="en-GB" sz="1800" dirty="0"/>
              <a:t>with </a:t>
            </a:r>
            <a:r>
              <a:rPr lang="en-GB" sz="1800" dirty="0" smtClean="0"/>
              <a:t>children</a:t>
            </a:r>
          </a:p>
          <a:p>
            <a:pPr lvl="1"/>
            <a:r>
              <a:rPr lang="en-GB" sz="1800" dirty="0" smtClean="0"/>
              <a:t>Lone </a:t>
            </a:r>
            <a:r>
              <a:rPr lang="en-GB" sz="1800" dirty="0"/>
              <a:t>parents, possibly also women in </a:t>
            </a:r>
            <a:r>
              <a:rPr lang="en-GB" sz="1800" dirty="0" smtClean="0"/>
              <a:t>couples</a:t>
            </a:r>
          </a:p>
          <a:p>
            <a:pPr lvl="1"/>
            <a:r>
              <a:rPr lang="en-GB" sz="1800" dirty="0" smtClean="0"/>
              <a:t>Larger families</a:t>
            </a:r>
          </a:p>
          <a:p>
            <a:pPr lvl="1"/>
            <a:r>
              <a:rPr lang="en-GB" sz="1800" dirty="0" smtClean="0"/>
              <a:t>Some </a:t>
            </a:r>
            <a:r>
              <a:rPr lang="en-GB" sz="1800" dirty="0"/>
              <a:t>minority ethnic </a:t>
            </a:r>
            <a:r>
              <a:rPr lang="en-GB" sz="1800" dirty="0" smtClean="0"/>
              <a:t>households</a:t>
            </a:r>
          </a:p>
          <a:p>
            <a:pPr lvl="1"/>
            <a:r>
              <a:rPr lang="en-GB" sz="1800" dirty="0" smtClean="0">
                <a:latin typeface="Arial" charset="0"/>
              </a:rPr>
              <a:t>Disabled </a:t>
            </a:r>
            <a:r>
              <a:rPr lang="en-GB" sz="1800" dirty="0">
                <a:latin typeface="Arial" charset="0"/>
              </a:rPr>
              <a:t>people who are reassessed as ineligible for the Personal Independence </a:t>
            </a:r>
            <a:r>
              <a:rPr lang="en-GB" sz="1800" dirty="0" smtClean="0">
                <a:latin typeface="Arial" charset="0"/>
              </a:rPr>
              <a:t>Payment</a:t>
            </a:r>
          </a:p>
          <a:p>
            <a:pPr lvl="1"/>
            <a:r>
              <a:rPr lang="en-GB" sz="1800" dirty="0">
                <a:latin typeface="Arial" charset="0"/>
              </a:rPr>
              <a:t>P</a:t>
            </a:r>
            <a:r>
              <a:rPr lang="en-GB" sz="1800" dirty="0" smtClean="0"/>
              <a:t>rivate rented tenants.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2328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628800"/>
            <a:ext cx="8489950" cy="4537051"/>
          </a:xfrm>
        </p:spPr>
        <p:txBody>
          <a:bodyPr/>
          <a:lstStyle/>
          <a:p>
            <a:pPr lvl="1" indent="0">
              <a:buNone/>
            </a:pPr>
            <a:r>
              <a:rPr lang="en-GB" dirty="0">
                <a:latin typeface="Arial" charset="0"/>
              </a:rPr>
              <a:t>Households unable to afford current accommodation will need to find an alternative solution, </a:t>
            </a:r>
            <a:r>
              <a:rPr lang="en-GB" dirty="0" smtClean="0">
                <a:latin typeface="Arial" charset="0"/>
              </a:rPr>
              <a:t>e.g</a:t>
            </a:r>
            <a:r>
              <a:rPr lang="en-GB" dirty="0">
                <a:latin typeface="Arial" charset="0"/>
              </a:rPr>
              <a:t>. </a:t>
            </a:r>
            <a:endParaRPr lang="en-GB" dirty="0" smtClean="0">
              <a:latin typeface="Arial" charset="0"/>
            </a:endParaRPr>
          </a:p>
          <a:p>
            <a:pPr marL="1028700" lvl="1"/>
            <a:r>
              <a:rPr lang="en-GB" sz="1800" dirty="0" smtClean="0">
                <a:latin typeface="Arial" charset="0"/>
              </a:rPr>
              <a:t>Take </a:t>
            </a:r>
            <a:r>
              <a:rPr lang="en-GB" sz="1800" dirty="0">
                <a:latin typeface="Arial" charset="0"/>
              </a:rPr>
              <a:t>up paid </a:t>
            </a:r>
            <a:r>
              <a:rPr lang="en-GB" sz="1800" dirty="0" smtClean="0">
                <a:latin typeface="Arial" charset="0"/>
              </a:rPr>
              <a:t>employment</a:t>
            </a:r>
          </a:p>
          <a:p>
            <a:pPr marL="1028700" lvl="1"/>
            <a:r>
              <a:rPr lang="en-GB" sz="1800" dirty="0" smtClean="0">
                <a:latin typeface="Arial" charset="0"/>
              </a:rPr>
              <a:t>Re-negotiate rent</a:t>
            </a:r>
          </a:p>
          <a:p>
            <a:pPr marL="1028700" lvl="1"/>
            <a:r>
              <a:rPr lang="en-GB" sz="1800" dirty="0" smtClean="0">
                <a:latin typeface="Arial" charset="0"/>
              </a:rPr>
              <a:t>Rent </a:t>
            </a:r>
            <a:r>
              <a:rPr lang="en-GB" sz="1800" dirty="0">
                <a:latin typeface="Arial" charset="0"/>
              </a:rPr>
              <a:t>arrears, leading to repossession or non-renewal of </a:t>
            </a:r>
            <a:r>
              <a:rPr lang="en-GB" sz="1800" dirty="0" smtClean="0">
                <a:latin typeface="Arial" charset="0"/>
              </a:rPr>
              <a:t>tenancy</a:t>
            </a:r>
          </a:p>
          <a:p>
            <a:pPr marL="1028700" lvl="1"/>
            <a:r>
              <a:rPr lang="en-GB" sz="1800" dirty="0" smtClean="0">
                <a:latin typeface="Arial" charset="0"/>
              </a:rPr>
              <a:t>Become homeless</a:t>
            </a:r>
          </a:p>
          <a:p>
            <a:pPr marL="1028700" lvl="1"/>
            <a:r>
              <a:rPr lang="en-GB" sz="1800" dirty="0" smtClean="0">
                <a:latin typeface="Arial" charset="0"/>
              </a:rPr>
              <a:t>Become overcrowded</a:t>
            </a:r>
          </a:p>
          <a:p>
            <a:pPr marL="1028700" lvl="1"/>
            <a:r>
              <a:rPr lang="en-GB" sz="1800" dirty="0" smtClean="0">
                <a:latin typeface="Arial" charset="0"/>
              </a:rPr>
              <a:t>Compromise </a:t>
            </a:r>
            <a:r>
              <a:rPr lang="en-GB" sz="1800" dirty="0">
                <a:latin typeface="Arial" charset="0"/>
              </a:rPr>
              <a:t>on housing </a:t>
            </a:r>
            <a:r>
              <a:rPr lang="en-GB" sz="1800" dirty="0" smtClean="0">
                <a:latin typeface="Arial" charset="0"/>
              </a:rPr>
              <a:t>conditions</a:t>
            </a:r>
          </a:p>
          <a:p>
            <a:pPr marL="1028700" lvl="1"/>
            <a:r>
              <a:rPr lang="en-GB" sz="1800" dirty="0" smtClean="0">
                <a:latin typeface="Arial" charset="0"/>
              </a:rPr>
              <a:t>Move </a:t>
            </a:r>
            <a:r>
              <a:rPr lang="en-GB" sz="1800" dirty="0">
                <a:latin typeface="Arial" charset="0"/>
              </a:rPr>
              <a:t>to a less expensive area of the capital or out of London.</a:t>
            </a:r>
          </a:p>
          <a:p>
            <a:r>
              <a:rPr lang="en-GB" sz="2400" dirty="0">
                <a:latin typeface="Arial" charset="0"/>
              </a:rPr>
              <a:t>London should expect significant migration within and between boroughs as more areas become unaffordable.</a:t>
            </a:r>
          </a:p>
          <a:p>
            <a:r>
              <a:rPr lang="en-GB" sz="2400" u="sng" dirty="0">
                <a:solidFill>
                  <a:schemeClr val="accent2"/>
                </a:solidFill>
                <a:latin typeface="Arial" charset="0"/>
              </a:rPr>
              <a:t>Likely widening of socioeconomic health inequalities.</a:t>
            </a:r>
            <a:endParaRPr lang="en-GB" sz="2400" u="sng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3518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/>
          <p:nvPr/>
        </p:nvPicPr>
        <p:blipFill rotWithShape="1">
          <a:blip r:embed="rId3"/>
          <a:srcRect l="44157" t="24638" r="5391" b="655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77273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850" y="1484313"/>
            <a:ext cx="8496300" cy="864567"/>
          </a:xfrm>
        </p:spPr>
        <p:txBody>
          <a:bodyPr/>
          <a:lstStyle/>
          <a:p>
            <a:pPr algn="ctr"/>
            <a:r>
              <a:rPr lang="en-GB" dirty="0" smtClean="0"/>
              <a:t>London demographics</a:t>
            </a:r>
            <a:endParaRPr lang="en-GB" dirty="0"/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323850" y="2276872"/>
            <a:ext cx="8496300" cy="3888978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dirty="0" smtClean="0">
                <a:latin typeface="Arial" charset="0"/>
              </a:rPr>
              <a:t>London has high numbers of some groups more ‘at risk’ of impacts of welfare reforms: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GB" dirty="0" smtClean="0">
                <a:latin typeface="Arial" charset="0"/>
              </a:rPr>
              <a:t>Young people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GB" dirty="0">
                <a:latin typeface="Arial" charset="0"/>
              </a:rPr>
              <a:t>M</a:t>
            </a:r>
            <a:r>
              <a:rPr lang="en-GB" dirty="0" smtClean="0">
                <a:latin typeface="Arial" charset="0"/>
              </a:rPr>
              <a:t>inority ethnic and immigrant population</a:t>
            </a:r>
          </a:p>
          <a:p>
            <a:pPr marL="1200150" lvl="1" indent="-457200">
              <a:buFont typeface="Arial" pitchFamily="34" charset="0"/>
              <a:buChar char="•"/>
            </a:pPr>
            <a:r>
              <a:rPr lang="en-GB" dirty="0">
                <a:latin typeface="Arial" charset="0"/>
              </a:rPr>
              <a:t>L</a:t>
            </a:r>
            <a:r>
              <a:rPr lang="en-GB" dirty="0" smtClean="0">
                <a:latin typeface="Arial" charset="0"/>
              </a:rPr>
              <a:t>one parents households.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dirty="0" smtClean="0">
                <a:latin typeface="Arial" charset="0"/>
              </a:rPr>
              <a:t>Population growth will put additional pressure on housing and other local resources.</a:t>
            </a:r>
          </a:p>
          <a:p>
            <a:pPr marL="457200" indent="-457200">
              <a:buFont typeface="Arial" pitchFamily="34" charset="0"/>
              <a:buChar char="•"/>
            </a:pPr>
            <a:endParaRPr lang="en-GB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11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/>
          <a:srcRect l="44527" t="24044" r="3896" b="11243"/>
          <a:stretch/>
        </p:blipFill>
        <p:spPr bwMode="auto">
          <a:xfrm>
            <a:off x="827584" y="836712"/>
            <a:ext cx="7488832" cy="5760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81030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 idx="4294967295"/>
          </p:nvPr>
        </p:nvSpPr>
        <p:spPr>
          <a:xfrm>
            <a:off x="395288" y="1772816"/>
            <a:ext cx="8229600" cy="1791122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GB" sz="3600" dirty="0"/>
              <a:t>Institute website:</a:t>
            </a:r>
            <a:r>
              <a:rPr lang="en-GB" sz="3600" dirty="0" smtClean="0">
                <a:hlinkClick r:id="rId2"/>
              </a:rPr>
              <a:t/>
            </a:r>
            <a:br>
              <a:rPr lang="en-GB" sz="3600" dirty="0" smtClean="0">
                <a:hlinkClick r:id="rId2"/>
              </a:rPr>
            </a:br>
            <a:r>
              <a:rPr lang="en-GB" sz="3600" dirty="0" smtClean="0">
                <a:hlinkClick r:id="rId2"/>
              </a:rPr>
              <a:t>www.instituteofhealthequity.org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>Full report:</a:t>
            </a: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>
                <a:hlinkClick r:id="rId3"/>
              </a:rPr>
              <a:t>http://</a:t>
            </a:r>
            <a:r>
              <a:rPr lang="en-GB" sz="3600" dirty="0" smtClean="0">
                <a:hlinkClick r:id="rId3"/>
              </a:rPr>
              <a:t>www.instituteofhealthequity.org/Content/FileManager/pdf/london-full-rep-medium-res.pdf</a:t>
            </a:r>
            <a:r>
              <a:rPr lang="en-GB" sz="3600" dirty="0" smtClean="0"/>
              <a:t> </a:t>
            </a:r>
            <a:r>
              <a:rPr lang="en-GB" sz="3600" dirty="0"/>
              <a:t/>
            </a:r>
            <a:br>
              <a:rPr lang="en-GB" sz="3600" dirty="0"/>
            </a:b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9687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ealthEquity_PPT-Template">
  <a:themeElements>
    <a:clrScheme name="Custom 3">
      <a:dk1>
        <a:srgbClr val="000000"/>
      </a:dk1>
      <a:lt1>
        <a:srgbClr val="FFFFFF"/>
      </a:lt1>
      <a:dk2>
        <a:srgbClr val="07591B"/>
      </a:dk2>
      <a:lt2>
        <a:srgbClr val="808080"/>
      </a:lt2>
      <a:accent1>
        <a:srgbClr val="26AC63"/>
      </a:accent1>
      <a:accent2>
        <a:srgbClr val="085930"/>
      </a:accent2>
      <a:accent3>
        <a:srgbClr val="FFFFFF"/>
      </a:accent3>
      <a:accent4>
        <a:srgbClr val="000000"/>
      </a:accent4>
      <a:accent5>
        <a:srgbClr val="ABD2A7"/>
      </a:accent5>
      <a:accent6>
        <a:srgbClr val="19500A"/>
      </a:accent6>
      <a:hlink>
        <a:srgbClr val="41BD16"/>
      </a:hlink>
      <a:folHlink>
        <a:srgbClr val="32A6B2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B4620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4">
        <a:dk1>
          <a:srgbClr val="000000"/>
        </a:dk1>
        <a:lt1>
          <a:srgbClr val="FFFFFF"/>
        </a:lt1>
        <a:dk2>
          <a:srgbClr val="004359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B4620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5">
        <a:dk1>
          <a:srgbClr val="000000"/>
        </a:dk1>
        <a:lt1>
          <a:srgbClr val="FFFFFF"/>
        </a:lt1>
        <a:dk2>
          <a:srgbClr val="004359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59CBD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724</TotalTime>
  <Words>545</Words>
  <Application>Microsoft Office PowerPoint</Application>
  <PresentationFormat>On-screen Show (4:3)</PresentationFormat>
  <Paragraphs>65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ＭＳ Ｐゴシック</vt:lpstr>
      <vt:lpstr>Arial</vt:lpstr>
      <vt:lpstr>HealthEquity_PPT-Template</vt:lpstr>
      <vt:lpstr>The impact of the economic downturn and policy changes on health inequalities in London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report specifically looks at the impact of the recession on income, employment and housing:</vt:lpstr>
      <vt:lpstr>PowerPoint Presentation</vt:lpstr>
      <vt:lpstr>Impact of the welfare reforms</vt:lpstr>
      <vt:lpstr>PowerPoint Presentation</vt:lpstr>
      <vt:lpstr>PowerPoint Presentation</vt:lpstr>
      <vt:lpstr>London demographics</vt:lpstr>
      <vt:lpstr>PowerPoint Presentation</vt:lpstr>
      <vt:lpstr>Institute website: www.instituteofhealthequity.org   Full report: http://www.instituteofhealthequity.org/Content/FileManager/pdf/london-full-rep-medium-res.pdf  </vt:lpstr>
    </vt:vector>
  </TitlesOfParts>
  <Company>UCL FBS AISC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MatildaA</dc:creator>
  <cp:lastModifiedBy>User</cp:lastModifiedBy>
  <cp:revision>34</cp:revision>
  <cp:lastPrinted>2012-06-11T13:55:18Z</cp:lastPrinted>
  <dcterms:created xsi:type="dcterms:W3CDTF">2012-01-16T13:21:32Z</dcterms:created>
  <dcterms:modified xsi:type="dcterms:W3CDTF">2016-08-05T11:42:35Z</dcterms:modified>
</cp:coreProperties>
</file>